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64" r:id="rId2"/>
    <p:sldId id="310" r:id="rId3"/>
    <p:sldId id="302" r:id="rId4"/>
    <p:sldId id="328" r:id="rId5"/>
    <p:sldId id="319" r:id="rId6"/>
    <p:sldId id="320" r:id="rId7"/>
    <p:sldId id="272" r:id="rId8"/>
    <p:sldId id="270" r:id="rId9"/>
    <p:sldId id="277" r:id="rId10"/>
    <p:sldId id="273" r:id="rId11"/>
    <p:sldId id="331" r:id="rId12"/>
    <p:sldId id="274" r:id="rId13"/>
    <p:sldId id="311" r:id="rId14"/>
    <p:sldId id="276" r:id="rId15"/>
    <p:sldId id="312" r:id="rId16"/>
    <p:sldId id="281" r:id="rId17"/>
    <p:sldId id="316" r:id="rId18"/>
    <p:sldId id="326" r:id="rId19"/>
    <p:sldId id="313" r:id="rId20"/>
    <p:sldId id="314" r:id="rId21"/>
    <p:sldId id="324" r:id="rId22"/>
    <p:sldId id="278" r:id="rId23"/>
    <p:sldId id="284" r:id="rId24"/>
    <p:sldId id="327" r:id="rId25"/>
    <p:sldId id="282" r:id="rId26"/>
    <p:sldId id="285" r:id="rId27"/>
    <p:sldId id="286" r:id="rId28"/>
    <p:sldId id="287" r:id="rId29"/>
    <p:sldId id="288" r:id="rId30"/>
    <p:sldId id="289" r:id="rId31"/>
    <p:sldId id="291" r:id="rId32"/>
    <p:sldId id="323" r:id="rId33"/>
    <p:sldId id="293" r:id="rId34"/>
    <p:sldId id="305" r:id="rId35"/>
    <p:sldId id="294" r:id="rId36"/>
    <p:sldId id="335" r:id="rId37"/>
    <p:sldId id="295" r:id="rId38"/>
    <p:sldId id="332" r:id="rId39"/>
    <p:sldId id="296" r:id="rId40"/>
    <p:sldId id="297" r:id="rId41"/>
    <p:sldId id="298" r:id="rId42"/>
    <p:sldId id="300" r:id="rId43"/>
    <p:sldId id="299" r:id="rId44"/>
    <p:sldId id="301" r:id="rId45"/>
    <p:sldId id="334" r:id="rId46"/>
    <p:sldId id="308" r:id="rId47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1935" autoAdjust="0"/>
  </p:normalViewPr>
  <p:slideViewPr>
    <p:cSldViewPr snapToGrid="0">
      <p:cViewPr varScale="1">
        <p:scale>
          <a:sx n="101" d="100"/>
          <a:sy n="101" d="100"/>
        </p:scale>
        <p:origin x="954" y="96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5790"/>
    </p:cViewPr>
  </p:sorter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44B79-FD0F-44E8-A797-E670A7F074F3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6E5F-70EB-4FE6-A616-107488F160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12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B141-F509-4EE4-BC0B-2DC54C6C7C3F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D10D1-88B7-44EB-8925-FBA0DCA72E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0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10D1-88B7-44EB-8925-FBA0DCA72EB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10D1-88B7-44EB-8925-FBA0DCA72EB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10D1-88B7-44EB-8925-FBA0DCA72EB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4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50017-0FC5-4ABA-A90D-80AA07EEB3E9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4451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6D2C-5CE3-451E-A6C0-BCDC4219FD5E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3244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46F1C-1C35-4841-BAEC-2F4E6EC96380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06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9684"/>
          </a:xfrm>
        </p:spPr>
        <p:txBody>
          <a:bodyPr/>
          <a:lstStyle>
            <a:lvl1pPr marL="0"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01373"/>
          </a:xfrm>
        </p:spPr>
        <p:txBody>
          <a:bodyPr/>
          <a:lstStyle/>
          <a:p>
            <a:fld id="{0FFE5E4C-46AD-4366-8153-779DE1FABB31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01373"/>
          </a:xfrm>
        </p:spPr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01373"/>
          </a:xfrm>
        </p:spPr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145144" y="6459785"/>
            <a:ext cx="3424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2AEDF7-273B-4880-8BB3-5C327A332ED6}" type="datetimeFigureOut">
              <a:rPr lang="en-US" sz="1400" smtClean="0"/>
              <a:pPr/>
              <a:t>4/26/2024</a:t>
            </a:fld>
            <a:endParaRPr lang="en-US" sz="1400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900458" y="6459785"/>
            <a:ext cx="2160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924952-F93F-4921-8553-17727BF34E7D}" type="slidenum">
              <a:rPr lang="en-US" sz="1600" smtClean="0"/>
              <a:pPr/>
              <a:t>‹#›</a:t>
            </a:fld>
            <a:endParaRPr lang="en-US" sz="16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97280" y="996288"/>
            <a:ext cx="10115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80655" y="1196752"/>
            <a:ext cx="10377054" cy="5287175"/>
          </a:xfrm>
        </p:spPr>
        <p:txBody>
          <a:bodyPr>
            <a:normAutofit lnSpcReduction="10000"/>
          </a:bodyPr>
          <a:lstStyle>
            <a:lvl1pPr>
              <a:defRPr/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50918283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32E6-9BAD-4D34-AD81-1AB1CE27AEB0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412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94A6-D618-4A99-84C6-F6858D03488A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937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3B22-3EF2-4502-93D4-023F21E9E83F}" type="datetime1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8695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C173-4BD9-42E0-BA7B-44ABF4BC8A03}" type="datetime1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3867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B7D75-1405-41FE-9CAE-6DAE09680587}" type="datetime1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1171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BFE17D3-4B90-48A9-A9F4-C71C54E68B2A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817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F763-0827-466C-B998-31F3F1F5D325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9103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B0D46A7-B792-43BB-9F0D-FAA952913961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4924952-F93F-4921-8553-17727BF34E7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01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facilitiesfeedback@mcrhrdi.gov.in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400" y="6027003"/>
            <a:ext cx="1216660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ndalus" pitchFamily="18" charset="-78"/>
                <a:cs typeface="Andalus" pitchFamily="18" charset="-78"/>
              </a:rPr>
              <a:t>Welcome to Dr. Marri </a:t>
            </a:r>
            <a:r>
              <a:rPr lang="en-US" sz="2400" dirty="0" err="1">
                <a:latin typeface="Andalus" pitchFamily="18" charset="-78"/>
                <a:cs typeface="Andalus" pitchFamily="18" charset="-78"/>
              </a:rPr>
              <a:t>Channa</a:t>
            </a:r>
            <a:r>
              <a:rPr lang="en-US" sz="2400" dirty="0">
                <a:latin typeface="Andalus" pitchFamily="18" charset="-78"/>
                <a:cs typeface="Andalus" pitchFamily="18" charset="-78"/>
              </a:rPr>
              <a:t> Reddy Human Resource Development Institute of Telangana (MCRHRDIT)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853434"/>
            <a:ext cx="3193143" cy="2128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9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4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Lecture Halls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628" y="5268576"/>
            <a:ext cx="11045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Bell MT" pitchFamily="18" charset="0"/>
                <a:cs typeface="Andalus" pitchFamily="18" charset="-78"/>
              </a:rPr>
              <a:t>15 lecture halls with LCD Projectors, Computer, Audio System, Air Conditioned and Well Furnished.</a:t>
            </a:r>
            <a:endParaRPr lang="en-IN" sz="3200" dirty="0">
              <a:solidFill>
                <a:srgbClr val="002060"/>
              </a:solidFill>
              <a:latin typeface="Bell MT" pitchFamily="18" charset="0"/>
              <a:cs typeface="Andalus" pitchFamily="18" charset="-78"/>
            </a:endParaRPr>
          </a:p>
        </p:txBody>
      </p:sp>
      <p:pic>
        <p:nvPicPr>
          <p:cNvPr id="5122" name="Picture 2" descr="C:\Users\User\Desktop\New folder\HRDI@MCR 2 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8" y="1175658"/>
            <a:ext cx="5167085" cy="4092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3" y="1175658"/>
            <a:ext cx="5346699" cy="4092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884710" y="1"/>
            <a:ext cx="2212469" cy="101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4800" dirty="0">
                <a:solidFill>
                  <a:srgbClr val="0070C0"/>
                </a:solidFill>
                <a:latin typeface="Algerian" pitchFamily="82" charset="0"/>
              </a:rPr>
              <a:t>Entire campus is Wi-Fi enabled.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10105957" y="1"/>
            <a:ext cx="1991222" cy="91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mage result for WIFI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71" y="2423886"/>
            <a:ext cx="6618515" cy="258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7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968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lgerian" pitchFamily="82" charset="0"/>
              </a:rPr>
              <a:t>State of the Art Computer Labs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628" y="5282971"/>
            <a:ext cx="11045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lvl="0" indent="-465138" algn="ctr">
              <a:buFont typeface="Arial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Bell MT" pitchFamily="18" charset="0"/>
                <a:cs typeface="Andalus" pitchFamily="18" charset="-78"/>
              </a:rPr>
              <a:t>Three computer labs each with 30 desktops on LAN</a:t>
            </a:r>
          </a:p>
        </p:txBody>
      </p:sp>
      <p:pic>
        <p:nvPicPr>
          <p:cNvPr id="6146" name="Picture 2" descr="C:\Users\User\Desktop\New folder\HRDI@MCR 2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8" y="1181381"/>
            <a:ext cx="5301536" cy="4014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3" y="1335315"/>
            <a:ext cx="5522687" cy="3860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10105957" y="1"/>
            <a:ext cx="1991222" cy="91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3452" y="904095"/>
            <a:ext cx="10058400" cy="356616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  <a:latin typeface="Algerian" pitchFamily="82" charset="0"/>
              </a:rPr>
              <a:t>Conference Halls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473822" y="1"/>
            <a:ext cx="2623357" cy="120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67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Algerian" pitchFamily="82" charset="0"/>
              </a:rPr>
              <a:t>Shravana</a:t>
            </a:r>
            <a:r>
              <a:rPr lang="en-US" dirty="0">
                <a:latin typeface="Algerian" pitchFamily="82" charset="0"/>
              </a:rPr>
              <a:t> Kumar Hall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812801" y="5504131"/>
            <a:ext cx="105663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IN" sz="2800" dirty="0">
                <a:solidFill>
                  <a:srgbClr val="7030A0"/>
                </a:solidFill>
                <a:latin typeface="Bell MT" pitchFamily="18" charset="0"/>
                <a:cs typeface="Andalus" pitchFamily="18" charset="-78"/>
              </a:rPr>
              <a:t>Fully Air-Conditioned -150 Seating Capacity -Dual Projection System Video Display of Dias</a:t>
            </a:r>
            <a:endParaRPr lang="en-US" sz="2800" dirty="0">
              <a:solidFill>
                <a:srgbClr val="7030A0"/>
              </a:solidFill>
              <a:latin typeface="Bell MT" pitchFamily="18" charset="0"/>
              <a:cs typeface="Andalus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064984"/>
            <a:ext cx="5921829" cy="3884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403" y="1064983"/>
            <a:ext cx="5355997" cy="389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10105957" y="1"/>
            <a:ext cx="1991222" cy="91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b="1" dirty="0">
                <a:latin typeface="Algerian" pitchFamily="82" charset="0"/>
              </a:rPr>
              <a:t>Kautilya Hall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6" y="1277257"/>
            <a:ext cx="5616124" cy="3802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\\172.17.3.186\Godavari\Photo Shoot@ MCRHRDI\HRDI@MCR 2 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2" y="1262743"/>
            <a:ext cx="6116083" cy="381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090384" y="5557407"/>
            <a:ext cx="10564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IN" sz="2600" dirty="0">
                <a:solidFill>
                  <a:srgbClr val="7030A0"/>
                </a:solidFill>
                <a:latin typeface="Bell MT" pitchFamily="18" charset="0"/>
                <a:cs typeface="Andalus" pitchFamily="18" charset="-78"/>
              </a:rPr>
              <a:t>Excellent Conference Hall -Fully Air-Conditioned -50 Seating Capacity</a:t>
            </a:r>
          </a:p>
          <a:p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10105957" y="1"/>
            <a:ext cx="1991222" cy="91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2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40229" y="286604"/>
            <a:ext cx="10415451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196752"/>
            <a:ext cx="5994400" cy="528717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Location :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 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Cellar of Admin Block </a:t>
            </a:r>
          </a:p>
          <a:p>
            <a:pPr lvl="0">
              <a:lnSpc>
                <a:spcPct val="100000"/>
              </a:lnSpc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Books: 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About - 10,000</a:t>
            </a:r>
          </a:p>
          <a:p>
            <a:pPr lvl="0">
              <a:lnSpc>
                <a:spcPct val="100000"/>
              </a:lnSpc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Timing: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 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8:30 am to 10:00 pm</a:t>
            </a:r>
          </a:p>
          <a:p>
            <a:pPr lvl="0">
              <a:lnSpc>
                <a:spcPct val="100000"/>
              </a:lnSpc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Subjects: 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Computer Science, Journalism, Science, Philosophy, Psychology, Sociology, Economics, Public Administration, Training methods/codes/manuals</a:t>
            </a:r>
          </a:p>
          <a:p>
            <a:pPr lvl="0" algn="ctr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(Participants can borrow books)</a:t>
            </a:r>
            <a:endParaRPr lang="en-IN" sz="2800" dirty="0">
              <a:latin typeface="Bell MT" pitchFamily="18" charset="0"/>
            </a:endParaRPr>
          </a:p>
        </p:txBody>
      </p:sp>
      <p:pic>
        <p:nvPicPr>
          <p:cNvPr id="4099" name="Picture 3" descr="C:\Users\User\Desktop\New folder\HRDI@MCR 2 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627" y="1151719"/>
            <a:ext cx="4543198" cy="2765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19" y="4236824"/>
            <a:ext cx="2369183" cy="1949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57204" y="4195339"/>
            <a:ext cx="2097541" cy="2049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lgerian" pitchFamily="82" charset="0"/>
              </a:rPr>
              <a:t>Major Lawns</a:t>
            </a:r>
            <a:br>
              <a:rPr lang="en-US" sz="4400" dirty="0">
                <a:solidFill>
                  <a:srgbClr val="C00000"/>
                </a:solidFill>
                <a:latin typeface="Algerian" pitchFamily="82" charset="0"/>
              </a:rPr>
            </a:br>
            <a:r>
              <a:rPr lang="en-US" sz="4400" dirty="0">
                <a:solidFill>
                  <a:srgbClr val="C00000"/>
                </a:solidFill>
                <a:latin typeface="Algerian" pitchFamily="82" charset="0"/>
              </a:rPr>
              <a:t> for </a:t>
            </a:r>
            <a:br>
              <a:rPr lang="en-US" sz="4400" dirty="0">
                <a:solidFill>
                  <a:srgbClr val="C00000"/>
                </a:solidFill>
                <a:latin typeface="Algerian" pitchFamily="82" charset="0"/>
              </a:rPr>
            </a:br>
            <a:r>
              <a:rPr lang="en-US" sz="4400" dirty="0">
                <a:solidFill>
                  <a:srgbClr val="C00000"/>
                </a:solidFill>
                <a:latin typeface="Algerian" pitchFamily="82" charset="0"/>
              </a:rPr>
              <a:t>open air functions</a:t>
            </a:r>
            <a:endParaRPr lang="en-IN" sz="4400" dirty="0">
              <a:latin typeface="Algerian" pitchFamily="82" charset="0"/>
            </a:endParaRP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379005" y="174173"/>
            <a:ext cx="2812995" cy="129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16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Algerian" pitchFamily="82" charset="0"/>
                <a:cs typeface="Times New Roman" panose="02020603050405020304" pitchFamily="18" charset="0"/>
              </a:rPr>
              <a:t>Ramadasu Rangasthali (i.e.) Admin Block</a:t>
            </a:r>
            <a:endParaRPr lang="en-IN" sz="4000" dirty="0">
              <a:latin typeface="Algerian" pitchFamily="82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29" y="1611088"/>
            <a:ext cx="4937760" cy="4034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C2C9C2"/>
              </a:clrFrom>
              <a:clrTo>
                <a:srgbClr val="C2C9C2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10611664" y="1"/>
            <a:ext cx="1580336" cy="72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IMG-20180818-WA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9" y="1611087"/>
            <a:ext cx="5050970" cy="4023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7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Algerian" pitchFamily="82" charset="0"/>
                <a:cs typeface="Andalus" pitchFamily="18" charset="-78"/>
              </a:rPr>
              <a:t>nandanavanam</a:t>
            </a:r>
            <a:r>
              <a:rPr lang="en-US" dirty="0">
                <a:latin typeface="Algerian" pitchFamily="82" charset="0"/>
                <a:cs typeface="Andalus" pitchFamily="18" charset="-78"/>
              </a:rPr>
              <a:t> Lawn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1" y="1243125"/>
            <a:ext cx="5247660" cy="4562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69" y="1265490"/>
            <a:ext cx="3518807" cy="2132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50" y="3744681"/>
            <a:ext cx="3548742" cy="2365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02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About the Institute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112" y="1037095"/>
            <a:ext cx="10377054" cy="5287175"/>
          </a:xfrm>
        </p:spPr>
        <p:txBody>
          <a:bodyPr>
            <a:normAutofit fontScale="92500"/>
          </a:bodyPr>
          <a:lstStyle/>
          <a:p>
            <a:pPr lvl="1" algn="just">
              <a:buFont typeface="Wingdings" pitchFamily="2" charset="2"/>
              <a:buChar char="§"/>
            </a:pPr>
            <a:r>
              <a:rPr lang="en-IN" sz="2800" dirty="0">
                <a:latin typeface="Cambria" pitchFamily="18" charset="0"/>
                <a:cs typeface="Arial" panose="020B0604020202020204" pitchFamily="34" charset="0"/>
              </a:rPr>
              <a:t>Dr. MarriChanna Reddy Human Resource Development Institute is a government owned organization located in Hyderabad,  Telangana. </a:t>
            </a:r>
          </a:p>
          <a:p>
            <a:pPr lvl="1" algn="just">
              <a:buNone/>
            </a:pPr>
            <a:endParaRPr lang="en-IN" sz="2800" dirty="0">
              <a:latin typeface="Cambria" pitchFamily="18" charset="0"/>
              <a:cs typeface="Arial" panose="020B0604020202020204" pitchFamily="34" charset="0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n-IN" sz="2800" dirty="0">
                <a:latin typeface="Cambria" pitchFamily="18" charset="0"/>
                <a:cs typeface="Arial" panose="020B0604020202020204" pitchFamily="34" charset="0"/>
              </a:rPr>
              <a:t>The institute started as Institute of Administration in 1976. It was renamed in 1998 after former Chief Minister of united Andhra Pradesh, Dr. MarriChanna Reddy.</a:t>
            </a:r>
          </a:p>
          <a:p>
            <a:pPr lvl="1" algn="just">
              <a:buNone/>
            </a:pPr>
            <a:r>
              <a:rPr lang="en-IN" sz="2800" dirty="0">
                <a:latin typeface="Cambria" pitchFamily="18" charset="0"/>
                <a:cs typeface="Arial" panose="020B0604020202020204" pitchFamily="34" charset="0"/>
              </a:rPr>
              <a:t>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Catering to the training needs of both State and Central Governments, MCR HRDI been churning out trained and committed employees.</a:t>
            </a:r>
          </a:p>
          <a:p>
            <a:pPr lvl="1" algn="just">
              <a:buNone/>
            </a:pPr>
            <a:endParaRPr lang="en-US" sz="2600" dirty="0">
              <a:solidFill>
                <a:schemeClr val="bg2">
                  <a:lumMod val="25000"/>
                </a:schemeClr>
              </a:solidFill>
              <a:latin typeface="Cambria" pitchFamily="18" charset="0"/>
              <a:cs typeface="Arial" panose="020B0604020202020204" pitchFamily="34" charset="0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Spread over 37 acres of picturesque land, having distinguished faculty, state-of-the-art infrastructure, comfortable accommodation, and a vast array of recreational facilities, MCR HRDI is the most popular ATI in the country.  </a:t>
            </a: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79529" y="0"/>
            <a:ext cx="2212471" cy="1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</p:spTree>
    <p:extLst>
      <p:ext uri="{BB962C8B-B14F-4D97-AF65-F5344CB8AC3E}">
        <p14:creationId xmlns:p14="http://schemas.microsoft.com/office/powerpoint/2010/main" val="282228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65138" indent="-465138"/>
            <a:r>
              <a:rPr lang="en-US" dirty="0">
                <a:latin typeface="Algerian" pitchFamily="82" charset="0"/>
                <a:cs typeface="Andalus" pitchFamily="18" charset="-78"/>
              </a:rPr>
              <a:t>Vivekananda Lawns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5" y="1335313"/>
            <a:ext cx="4760685" cy="432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86" y="3745890"/>
            <a:ext cx="3164113" cy="2109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37" y="1456267"/>
            <a:ext cx="3171371" cy="211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09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5800" dirty="0">
                <a:solidFill>
                  <a:srgbClr val="C00000"/>
                </a:solidFill>
                <a:latin typeface="Algerian" pitchFamily="82" charset="0"/>
              </a:rPr>
              <a:t>Accommodation facilities</a:t>
            </a: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410610" y="1"/>
            <a:ext cx="2686569" cy="123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66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29" y="188686"/>
            <a:ext cx="11771085" cy="807602"/>
          </a:xfrm>
        </p:spPr>
        <p:txBody>
          <a:bodyPr>
            <a:normAutofit/>
          </a:bodyPr>
          <a:lstStyle/>
          <a:p>
            <a:r>
              <a:rPr lang="en-US" b="1" dirty="0"/>
              <a:t>     </a:t>
            </a:r>
            <a:r>
              <a:rPr lang="en-US" b="1" dirty="0">
                <a:latin typeface="Algerian" pitchFamily="82" charset="0"/>
              </a:rPr>
              <a:t>Godavari Residency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20228" y="2786744"/>
            <a:ext cx="6139541" cy="35394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65138" indent="-465138">
              <a:buFont typeface="Arial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370 well appointed rooms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Centrally Air Conditioned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Computer Labs with net facility 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Reading room with news papers &amp; magazines 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       Facility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Dining hall in ground floor with capacity of 200</a:t>
            </a:r>
          </a:p>
        </p:txBody>
      </p:sp>
      <p:pic>
        <p:nvPicPr>
          <p:cNvPr id="1026" name="Picture 2" descr="E:\05022018\MCRHRDIT Pics\Marri Channa Reddy Institute_Photographs\Marri Channa Reddy Institute_Photographs\IMG_5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29" y="1016000"/>
            <a:ext cx="4020457" cy="1640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72.17.3.186\Godavari\Photo Shoot@ MCRHRDI\HRDI@Photoshoot 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846284"/>
            <a:ext cx="4426857" cy="2344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C:\Users\User\Desktop\New folder\HRDI@MCR 2 18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418869"/>
            <a:ext cx="4310743" cy="2002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63" y="4868828"/>
            <a:ext cx="537936" cy="45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ChAnnA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Manjeera Guest House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8228" y="3468914"/>
            <a:ext cx="5573483" cy="2862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65138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17 AC VVIP Suite for Secretary and above cadre officers.</a:t>
            </a:r>
          </a:p>
          <a:p>
            <a:pPr marL="465138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Computer with internet facility.</a:t>
            </a:r>
          </a:p>
          <a:p>
            <a:pPr marL="465138" indent="-46513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Lobby with daily news papers and weekly magazines.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1110948"/>
            <a:ext cx="4603750" cy="2512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t="10708" r="16883" b="16781"/>
          <a:stretch/>
        </p:blipFill>
        <p:spPr>
          <a:xfrm>
            <a:off x="6598744" y="1088571"/>
            <a:ext cx="4867539" cy="2192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\\172.17.3.186\Godavari\Photo Shoot@ MCRHRDI\HRDI@Photoshoot 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0" y="3759199"/>
            <a:ext cx="4589239" cy="2438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Manjeera Guest House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2510174"/>
            <a:ext cx="3829649" cy="2216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39" y="1161143"/>
            <a:ext cx="3656961" cy="1956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90905" y="3365301"/>
            <a:ext cx="4516066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24/7 Hot water facility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Executive double bedroom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Wi-Fi Facility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Dining facility with capacity of 40 at 2nd Floor</a:t>
            </a:r>
            <a:endParaRPr lang="en-IN" dirty="0">
              <a:latin typeface="Bell MT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69" y="2510174"/>
            <a:ext cx="3149601" cy="2216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119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286604"/>
            <a:ext cx="11611428" cy="71488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</a:t>
            </a:r>
            <a:r>
              <a:rPr lang="en-US" dirty="0">
                <a:latin typeface="Algerian" pitchFamily="82" charset="0"/>
              </a:rPr>
              <a:t>Tungabhadra Hostel</a:t>
            </a:r>
          </a:p>
        </p:txBody>
      </p:sp>
      <p:sp>
        <p:nvSpPr>
          <p:cNvPr id="6" name="Rectangle 5"/>
          <p:cNvSpPr/>
          <p:nvPr/>
        </p:nvSpPr>
        <p:spPr>
          <a:xfrm>
            <a:off x="6676573" y="2554515"/>
            <a:ext cx="5210628" cy="38164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65138" indent="-4651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28 double bedded rooms</a:t>
            </a:r>
          </a:p>
          <a:p>
            <a:pPr marL="465138" indent="-4651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Pushti dining hall capacity of 150 in first floor </a:t>
            </a:r>
          </a:p>
          <a:p>
            <a:pPr marL="465138" indent="-4651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1 Computer Lab &amp; a Class room</a:t>
            </a:r>
          </a:p>
          <a:p>
            <a:pPr marL="465138" indent="-4651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 Indoor shuttle court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Bell MT" pitchFamily="18" charset="0"/>
              <a:cs typeface="Andalus" pitchFamily="18" charset="-78"/>
            </a:endParaRPr>
          </a:p>
          <a:p>
            <a:pPr marL="465138" indent="-4651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Trupti canteen with dining facility  with capacity of 200 </a:t>
            </a:r>
          </a:p>
          <a:p>
            <a:pPr marL="465138" indent="-4651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Hot water facility, Wi – Fi Facility</a:t>
            </a:r>
          </a:p>
        </p:txBody>
      </p:sp>
      <p:pic>
        <p:nvPicPr>
          <p:cNvPr id="8194" name="Picture 2" descr="C:\Users\User\Desktop\New folder\HRDI@MCR 2 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6" y="3835749"/>
            <a:ext cx="4441370" cy="2289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65" y="821254"/>
            <a:ext cx="4194599" cy="162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2" y="1262744"/>
            <a:ext cx="4441370" cy="2373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Vivekananda Centre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114" y="4814428"/>
            <a:ext cx="11974288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Art of living on ground floor with instructors for 80 people capacity </a:t>
            </a:r>
            <a:r>
              <a:rPr lang="en-US" sz="22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(Time: 6 Am to 8 Am)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Yoga hall on 1st floor with Yoga mats and Yoga teacher for 100 people capacity </a:t>
            </a:r>
            <a:r>
              <a:rPr lang="en-US" sz="22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(Time:7Am - 8 Am)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Music room in ground floor.</a:t>
            </a:r>
          </a:p>
        </p:txBody>
      </p:sp>
      <p:pic>
        <p:nvPicPr>
          <p:cNvPr id="7" name="Picture 2" descr="C:\Users\Administrator\Desktop\photos\100_2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37" y="2397424"/>
            <a:ext cx="3349171" cy="2231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shinde\100_2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680" y="2325603"/>
            <a:ext cx="3457714" cy="2302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6029" y="3868057"/>
            <a:ext cx="40880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</a:rPr>
              <a:t>MENS SANA IN CORPORE SANO</a:t>
            </a:r>
          </a:p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</a:rPr>
              <a:t>     (Sound mind in sound body)</a:t>
            </a:r>
            <a:endParaRPr lang="en-IN" sz="2000" b="1" dirty="0">
              <a:solidFill>
                <a:schemeClr val="bg2">
                  <a:lumMod val="25000"/>
                </a:schemeClr>
              </a:solidFill>
              <a:latin typeface="Bell MT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23" y="1232340"/>
            <a:ext cx="3735859" cy="2490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Sports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6857" y="1592260"/>
            <a:ext cx="6836229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2 Tennis courts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Timing: 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(6:00 AM to 8:00 AM open to all) </a:t>
            </a:r>
          </a:p>
          <a:p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		(5:00 PM to 8:30 PM open to all)</a:t>
            </a:r>
          </a:p>
        </p:txBody>
      </p:sp>
      <p:pic>
        <p:nvPicPr>
          <p:cNvPr id="7" name="Picture 3" descr="C:\Users\Admin\Desktop\New folder (2)\100_2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3808757"/>
            <a:ext cx="3641629" cy="2374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47027" y="4064230"/>
            <a:ext cx="7336973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One Indoor Wooden Badminton court </a:t>
            </a:r>
            <a:b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</a:b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at Tungabhadra 2nd floor    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Timing: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(6:00 AM to 9:00 AM for Ladies)</a:t>
            </a:r>
          </a:p>
          <a:p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      	(5:00 PM to 9:00 PM for Gents)</a:t>
            </a:r>
          </a:p>
        </p:txBody>
      </p:sp>
      <p:pic>
        <p:nvPicPr>
          <p:cNvPr id="9218" name="Picture 2" descr="C:\Users\User\Desktop\New folder\HRDI@MCR 2 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088571"/>
            <a:ext cx="3641630" cy="24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Sports...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6857" y="1592260"/>
            <a:ext cx="6836229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Volley ball court </a:t>
            </a:r>
          </a:p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Timing: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(6:00 AM to 8:00 AM open to all) </a:t>
            </a:r>
          </a:p>
          <a:p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		(5:00 PM to 8:30 PM open to all)</a:t>
            </a:r>
          </a:p>
        </p:txBody>
      </p:sp>
      <p:sp>
        <p:nvSpPr>
          <p:cNvPr id="8" name="Rectangle 7"/>
          <p:cNvSpPr/>
          <p:nvPr/>
        </p:nvSpPr>
        <p:spPr>
          <a:xfrm>
            <a:off x="6865257" y="4039737"/>
            <a:ext cx="5007429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Billiards board at Godavari Residency on 3</a:t>
            </a:r>
            <a:r>
              <a:rPr lang="en-US" sz="2400" b="1" baseline="300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rd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 Floor</a:t>
            </a: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 : 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	</a:t>
            </a:r>
            <a:r>
              <a:rPr lang="en-US" sz="20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(6:00 AM to 8:00 AM open to all)</a:t>
            </a:r>
          </a:p>
          <a:p>
            <a:r>
              <a:rPr lang="en-US" sz="20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(5:00 PM to 8:30 PM open to all)</a:t>
            </a:r>
          </a:p>
        </p:txBody>
      </p:sp>
      <p:pic>
        <p:nvPicPr>
          <p:cNvPr id="9" name="Picture 3" descr="C:\Users\Admin\Desktop\New folder (2)\100_2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6" y="1168215"/>
            <a:ext cx="3033494" cy="2329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pooltables.co.in/images/snook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7" y="3734341"/>
            <a:ext cx="5344884" cy="2365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Sports...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6856" y="1171345"/>
            <a:ext cx="6836229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2 Table tennis boards at Godavari Residency on 3rd Floor</a:t>
            </a:r>
          </a:p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Timing: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(6:00 AM to 8:00 AM open to all) </a:t>
            </a:r>
          </a:p>
          <a:p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		(5:00 PM to 8:30 PM open to all)</a:t>
            </a:r>
          </a:p>
        </p:txBody>
      </p:sp>
      <p:sp>
        <p:nvSpPr>
          <p:cNvPr id="8" name="Rectangle 7"/>
          <p:cNvSpPr/>
          <p:nvPr/>
        </p:nvSpPr>
        <p:spPr>
          <a:xfrm>
            <a:off x="4332512" y="3408377"/>
            <a:ext cx="7336973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Well equipped Gym with Instructor</a:t>
            </a:r>
          </a:p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Timing: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(6:00 AM to 8:00 AM open to all)</a:t>
            </a:r>
          </a:p>
          <a:p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    		(5:00 PM to 7:00 PM for Gents)</a:t>
            </a:r>
          </a:p>
          <a:p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    		(7:00 PM to 8:30 PM for Ladies)</a:t>
            </a:r>
          </a:p>
          <a:p>
            <a:endParaRPr lang="en-US" sz="1050" dirty="0">
              <a:solidFill>
                <a:srgbClr val="0070C0"/>
              </a:solidFill>
              <a:latin typeface="Bell MT" pitchFamily="18" charset="0"/>
              <a:cs typeface="Andalus" pitchFamily="18" charset="-78"/>
            </a:endParaRPr>
          </a:p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Exclusive Ladies Gym at Godavari Hostel opposite to Room No.265 and 266</a:t>
            </a:r>
          </a:p>
        </p:txBody>
      </p:sp>
      <p:pic>
        <p:nvPicPr>
          <p:cNvPr id="9" name="Picture 2" descr="http://images.wisegeek.com/table-tennis-ta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6" y="1317171"/>
            <a:ext cx="3447143" cy="204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New folder\HRDI@MCR 2 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6" y="3798563"/>
            <a:ext cx="3447144" cy="2239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57257"/>
          </a:xfrm>
          <a:prstGeom prst="rect">
            <a:avLst/>
          </a:prstGeom>
        </p:spPr>
      </p:pic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6662057" y="280276"/>
            <a:ext cx="1949811" cy="89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Sports...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6857" y="1200382"/>
            <a:ext cx="6836229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One well maintained Swimming pool with </a:t>
            </a:r>
          </a:p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Swimming instructor and a lifeguard.</a:t>
            </a:r>
          </a:p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Timing: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	</a:t>
            </a:r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(6:00 AM to 8:00 AM open to all)</a:t>
            </a:r>
          </a:p>
          <a:p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    		(5:00 PM to 7:00 PM for Gents)</a:t>
            </a:r>
          </a:p>
          <a:p>
            <a:r>
              <a:rPr lang="en-US" sz="28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	    		(7:00 PM to 8:30 PM for Ladies)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1542" y="4470635"/>
            <a:ext cx="733697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Cricket kit is available.</a:t>
            </a:r>
          </a:p>
        </p:txBody>
      </p:sp>
      <p:pic>
        <p:nvPicPr>
          <p:cNvPr id="11" name="Picture 2" descr="https://www.hartsport.com.au/images/7-870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81" y="3523340"/>
            <a:ext cx="3007437" cy="2601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C:\Users\subbarao\Downloads\fac_10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0" y="1200383"/>
            <a:ext cx="3309778" cy="2246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Sports...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8457" y="1998668"/>
            <a:ext cx="683622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Chess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1" y="4470635"/>
            <a:ext cx="7097486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Caroms and Chess boards available at Godavari Reception</a:t>
            </a:r>
          </a:p>
        </p:txBody>
      </p:sp>
      <p:pic>
        <p:nvPicPr>
          <p:cNvPr id="9" name="Picture 2" descr="http://vidyavikasacademy.edu.in/web/wp-content/uploads/2014/07/Inter-School-Chess-Tourna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1219200"/>
            <a:ext cx="3378200" cy="2257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saispurthi.ac.in/images/sports&amp;gam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84" y="3643087"/>
            <a:ext cx="3470788" cy="2380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lgerian" pitchFamily="82" charset="0"/>
              </a:rPr>
              <a:t>Canteen &amp; Dining</a:t>
            </a:r>
            <a:endParaRPr lang="en-IN" dirty="0">
              <a:latin typeface="Algerian" pitchFamily="82" charset="0"/>
            </a:endParaRPr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8968116" y="1"/>
            <a:ext cx="3129063" cy="143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45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</a:rPr>
              <a:t>Canteen &amp; Dining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3771" y="4393517"/>
            <a:ext cx="10638972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 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Bed tea at         </a:t>
            </a:r>
            <a:r>
              <a:rPr lang="en-US" sz="24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6:00am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Breakfast from </a:t>
            </a:r>
            <a:r>
              <a:rPr lang="en-US" sz="24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8:15 am to 9:30am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Lunch from      </a:t>
            </a:r>
            <a:r>
              <a:rPr lang="en-US" sz="24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1:15 pm to 2:30pm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Dinner from     </a:t>
            </a:r>
            <a:r>
              <a:rPr lang="en-US" sz="24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8:15 pm to 9:30pm</a:t>
            </a:r>
          </a:p>
        </p:txBody>
      </p:sp>
      <p:pic>
        <p:nvPicPr>
          <p:cNvPr id="5" name="Picture 2" descr="http://g04.s.alicdn.com/kf/HTB1YTH_HXXXXXbVXXXXq6xXFXXX5/220169161/HTB1YTH_HXXXXXbVXXXXq6xXFXXX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14" y="1126854"/>
            <a:ext cx="7910286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ctangle 6"/>
          <p:cNvSpPr/>
          <p:nvPr/>
        </p:nvSpPr>
        <p:spPr>
          <a:xfrm>
            <a:off x="5588001" y="4731667"/>
            <a:ext cx="6509178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Bell MT" pitchFamily="18" charset="0"/>
                <a:cs typeface="Andalus" pitchFamily="18" charset="-78"/>
              </a:rPr>
              <a:t>Please Note: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Food not allowed in the rooms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Give your feedback on food. Feedback Book is  available in the dining hall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1" y="301118"/>
            <a:ext cx="10058400" cy="709684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lgerian" pitchFamily="82" charset="0"/>
                <a:cs typeface="Andalus" pitchFamily="18" charset="-78"/>
              </a:rPr>
              <a:t> </a:t>
            </a:r>
            <a:r>
              <a:rPr lang="en-US" sz="4000" b="1" dirty="0" err="1">
                <a:latin typeface="Algerian" pitchFamily="82" charset="0"/>
                <a:cs typeface="Andalus" pitchFamily="18" charset="-78"/>
              </a:rPr>
              <a:t>Akshara</a:t>
            </a:r>
            <a:r>
              <a:rPr lang="en-US" sz="4000" b="1" dirty="0">
                <a:latin typeface="Algerian" pitchFamily="82" charset="0"/>
                <a:cs typeface="Andalus" pitchFamily="18" charset="-78"/>
              </a:rPr>
              <a:t> hall (Multipurpose)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9486" y="1306285"/>
            <a:ext cx="4868223" cy="3860801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chemeClr val="bg2">
                  <a:lumMod val="2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endParaRPr lang="en-US" sz="2800" dirty="0">
              <a:solidFill>
                <a:schemeClr val="bg2">
                  <a:lumMod val="2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360 capacity.</a:t>
            </a:r>
          </a:p>
          <a:p>
            <a:endParaRPr lang="en-IN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New folder (2)\DSC_7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3" y="1567543"/>
            <a:ext cx="5212494" cy="3478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C:\Users\User\Desktop\New folder (2)\DSC_7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35" y="3509850"/>
            <a:ext cx="5425008" cy="2774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5006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  <a:cs typeface="Andalus" pitchFamily="18" charset="-78"/>
              </a:rPr>
              <a:t>Tungabhadra</a:t>
            </a:r>
            <a:r>
              <a:rPr lang="en-US" b="1" dirty="0">
                <a:latin typeface="Algerian" pitchFamily="82" charset="0"/>
                <a:cs typeface="Andalus" pitchFamily="18" charset="-78"/>
              </a:rPr>
              <a:t> :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4664" y="4953053"/>
            <a:ext cx="5384801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3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Trupthi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 canteen with 200 seating capacity</a:t>
            </a:r>
          </a:p>
          <a:p>
            <a:pPr lvl="3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	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58" y="3644726"/>
            <a:ext cx="4941127" cy="2616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92" y="996226"/>
            <a:ext cx="5442856" cy="3156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480151" y="1462260"/>
            <a:ext cx="529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Pushti canteen with 150 seating capacity</a:t>
            </a:r>
            <a:endParaRPr lang="en-IN" sz="2400" dirty="0">
              <a:latin typeface="Bell MT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lgerian" pitchFamily="82" charset="0"/>
                <a:cs typeface="Andalus" pitchFamily="18" charset="-78"/>
              </a:rPr>
              <a:t>Godavari :  Ruchi </a:t>
            </a:r>
          </a:p>
        </p:txBody>
      </p:sp>
      <p:sp>
        <p:nvSpPr>
          <p:cNvPr id="6" name="Rectangle 5"/>
          <p:cNvSpPr/>
          <p:nvPr/>
        </p:nvSpPr>
        <p:spPr>
          <a:xfrm>
            <a:off x="943430" y="1316486"/>
            <a:ext cx="10290628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3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            Ruchi Canteen with 200 seating capacity</a:t>
            </a:r>
          </a:p>
          <a:p>
            <a:pPr lvl="3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	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 result for ruchi dining at mcr h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317" y="2334303"/>
            <a:ext cx="4518024" cy="3097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084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Medical Dispensary 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71771" y="2235201"/>
            <a:ext cx="5410203" cy="34163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marL="347663" indent="-347663">
              <a:buFont typeface="Wingdings" pitchFamily="2" charset="2"/>
              <a:buChar char="ü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Doctor is available in Room No 266 second floor</a:t>
            </a:r>
          </a:p>
          <a:p>
            <a:pPr marL="347663" indent="-347663">
              <a:buFont typeface="Wingdings" pitchFamily="2" charset="2"/>
              <a:buChar char="ü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Dispensary operates from 7 am to 8 pm</a:t>
            </a:r>
          </a:p>
          <a:p>
            <a:pPr marL="347663" indent="-347663">
              <a:buFont typeface="Wingdings" pitchFamily="2" charset="2"/>
              <a:buChar char="ü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In case of emergency candidates taken to near by hospital.</a:t>
            </a:r>
          </a:p>
          <a:p>
            <a:pPr marL="347663" indent="-347663">
              <a:buFont typeface="Wingdings" pitchFamily="2" charset="2"/>
              <a:buChar char="ü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Emergency vehicle available -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     contact reception for further assistance</a:t>
            </a:r>
          </a:p>
        </p:txBody>
      </p:sp>
      <p:pic>
        <p:nvPicPr>
          <p:cNvPr id="9" name="Picture 2" descr="http://www.visitnowhere.com/wp-content/uploads/2014/12/Medic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092" y="1016000"/>
            <a:ext cx="1601097" cy="119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3" y="1611086"/>
            <a:ext cx="3701141" cy="384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371" y="286604"/>
            <a:ext cx="10270309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>
                <a:latin typeface="Algerian" pitchFamily="82" charset="0"/>
              </a:rPr>
              <a:t>Public Amenities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8" t="3577"/>
          <a:stretch/>
        </p:blipFill>
        <p:spPr>
          <a:xfrm>
            <a:off x="362857" y="2821629"/>
            <a:ext cx="3294744" cy="2941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60686" y="4093059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2">
                    <a:lumMod val="2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Vijaya dairy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2319" y="587828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2">
                    <a:lumMod val="2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ATM</a:t>
            </a:r>
            <a:r>
              <a:rPr lang="en-IN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1679" y="5878285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chemeClr val="bg2">
                    <a:lumMod val="2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Chai Kahani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t="10102" r="20019" b="-1343"/>
          <a:stretch/>
        </p:blipFill>
        <p:spPr>
          <a:xfrm>
            <a:off x="4049486" y="1153595"/>
            <a:ext cx="3357188" cy="2939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8442" r="5464"/>
          <a:stretch/>
        </p:blipFill>
        <p:spPr>
          <a:xfrm>
            <a:off x="7690014" y="2831572"/>
            <a:ext cx="3863358" cy="2892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45828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Quarters</a:t>
            </a:r>
            <a:endParaRPr lang="en-US" b="1" dirty="0">
              <a:latin typeface="Algerian" pitchFamily="82" charset="0"/>
            </a:endParaRPr>
          </a:p>
        </p:txBody>
      </p:sp>
      <p:pic>
        <p:nvPicPr>
          <p:cNvPr id="15" name="Picture 3" descr="C:\Users\Admin\Desktop\New folder (2)\100_2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72" y="1114538"/>
            <a:ext cx="3367314" cy="2242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5" descr="C:\Users\Admin\Desktop\New folder (2)\100_2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23" y="3561770"/>
            <a:ext cx="2803758" cy="1969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6" descr="C:\Users\Admin\Desktop\New folder (2)\100_2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6" y="3612519"/>
            <a:ext cx="2950110" cy="1910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TextBox 18"/>
          <p:cNvSpPr txBox="1"/>
          <p:nvPr/>
        </p:nvSpPr>
        <p:spPr>
          <a:xfrm>
            <a:off x="5090880" y="3561770"/>
            <a:ext cx="2204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-5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ea typeface="+mj-ea"/>
                <a:cs typeface="Andalus" pitchFamily="18" charset="-78"/>
              </a:rPr>
              <a:t>Professor Quarters</a:t>
            </a:r>
          </a:p>
          <a:p>
            <a:r>
              <a:rPr lang="en-IN" sz="2000" dirty="0">
                <a:latin typeface="Bell MT" pitchFamily="18" charset="0"/>
                <a:cs typeface="Andalus" pitchFamily="18" charset="-78"/>
              </a:rPr>
              <a:t>12 (3 bed room)</a:t>
            </a:r>
            <a:r>
              <a:rPr lang="en-IN" sz="2000" dirty="0">
                <a:latin typeface="Andalus" pitchFamily="18" charset="-78"/>
                <a:cs typeface="Andalus" pitchFamily="18" charset="-78"/>
              </a:rPr>
              <a:t> </a:t>
            </a:r>
            <a:endParaRPr lang="en-US" sz="2000" b="1" spc="-50" dirty="0">
              <a:solidFill>
                <a:schemeClr val="bg2">
                  <a:lumMod val="25000"/>
                </a:schemeClr>
              </a:solidFill>
              <a:latin typeface="Andalus" pitchFamily="18" charset="-78"/>
              <a:ea typeface="+mj-ea"/>
              <a:cs typeface="Andalus" pitchFamily="18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5069" y="5605389"/>
            <a:ext cx="1974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pc="-5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ea typeface="+mj-ea"/>
                <a:cs typeface="Andalus" pitchFamily="18" charset="-78"/>
              </a:rPr>
              <a:t>Faculty Quarters</a:t>
            </a:r>
          </a:p>
          <a:p>
            <a:pPr algn="ctr"/>
            <a:r>
              <a:rPr lang="en-IN" sz="2000" dirty="0">
                <a:latin typeface="Bell MT" pitchFamily="18" charset="0"/>
                <a:cs typeface="Andalus" pitchFamily="18" charset="-78"/>
              </a:rPr>
              <a:t>12 (2bed room)</a:t>
            </a:r>
            <a:r>
              <a:rPr lang="en-IN" sz="2000" dirty="0">
                <a:latin typeface="Andalus" pitchFamily="18" charset="-78"/>
                <a:cs typeface="Andalus" pitchFamily="18" charset="-78"/>
              </a:rPr>
              <a:t> </a:t>
            </a:r>
            <a:endParaRPr lang="en-US" sz="2000" b="1" spc="-50" dirty="0">
              <a:solidFill>
                <a:schemeClr val="bg2">
                  <a:lumMod val="2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endParaRPr lang="en-US" sz="2000" b="1" spc="-50" dirty="0">
              <a:solidFill>
                <a:schemeClr val="bg2">
                  <a:lumMod val="25000"/>
                </a:schemeClr>
              </a:solidFill>
              <a:latin typeface="Andalus" pitchFamily="18" charset="-78"/>
              <a:ea typeface="+mj-ea"/>
              <a:cs typeface="Andalus" pitchFamily="18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29021" y="5605389"/>
            <a:ext cx="1747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-5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ea typeface="+mj-ea"/>
                <a:cs typeface="Andalus" pitchFamily="18" charset="-78"/>
              </a:rPr>
              <a:t>Staff Quarters</a:t>
            </a:r>
          </a:p>
          <a:p>
            <a:r>
              <a:rPr lang="en-US" sz="2000" spc="-5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ea typeface="+mj-ea"/>
                <a:cs typeface="Andalus" pitchFamily="18" charset="-78"/>
              </a:rPr>
              <a:t>24  rooms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886" y="1"/>
            <a:ext cx="10012041" cy="827314"/>
          </a:xfrm>
        </p:spPr>
        <p:txBody>
          <a:bodyPr>
            <a:noAutofit/>
          </a:bodyPr>
          <a:lstStyle/>
          <a:p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br>
              <a:rPr lang="en-IN" sz="3600" b="1" dirty="0"/>
            </a:br>
            <a:r>
              <a:rPr lang="en-IN" sz="3200" b="1" dirty="0">
                <a:latin typeface="Algerian" pitchFamily="82" charset="0"/>
              </a:rPr>
              <a:t>MCR HRDI OPERATES THROUGH VARIOUS CENTRES</a:t>
            </a:r>
            <a:endParaRPr lang="en-IN" sz="3600" b="1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655" y="1196753"/>
            <a:ext cx="10377054" cy="447833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sz="3200" dirty="0">
                <a:latin typeface="Bell MT" pitchFamily="18" charset="0"/>
              </a:rPr>
              <a:t>Centre for Public Administration (CPA)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3200" dirty="0">
                <a:latin typeface="Bell MT" pitchFamily="18" charset="0"/>
              </a:rPr>
              <a:t>Centre for Financial Management (CFM)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3200" dirty="0">
                <a:latin typeface="Bell MT" pitchFamily="18" charset="0"/>
              </a:rPr>
              <a:t>Centre for Sustainable Developmental Goals (CSDG)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3200" dirty="0">
                <a:latin typeface="Bell MT" pitchFamily="18" charset="0"/>
              </a:rPr>
              <a:t>Centre for Information Technology (CIT)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3200" dirty="0">
                <a:latin typeface="Bell MT" pitchFamily="18" charset="0"/>
              </a:rPr>
              <a:t>Centre for Urban Development Studies (CUDS)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3200" dirty="0">
                <a:latin typeface="Bell MT" pitchFamily="18" charset="0"/>
              </a:rPr>
              <a:t>Centre for Telangana Studies (CTS) and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3200" dirty="0">
                <a:latin typeface="Bell MT" pitchFamily="18" charset="0"/>
              </a:rPr>
              <a:t>Management Development Centre (MDC)</a:t>
            </a:r>
          </a:p>
          <a:p>
            <a:pPr>
              <a:buFont typeface="Wingdings" panose="05000000000000000000" pitchFamily="2" charset="2"/>
              <a:buChar char="§"/>
            </a:pPr>
            <a:endParaRPr lang="en-IN" dirty="0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631855" y="0"/>
            <a:ext cx="2560145" cy="117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</p:spTree>
    <p:extLst>
      <p:ext uri="{BB962C8B-B14F-4D97-AF65-F5344CB8AC3E}">
        <p14:creationId xmlns:p14="http://schemas.microsoft.com/office/powerpoint/2010/main" val="32509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Helipad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2227" y="4760695"/>
            <a:ext cx="611051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7663" indent="-347663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Helipad near DG &amp; ADG quarters</a:t>
            </a:r>
          </a:p>
        </p:txBody>
      </p:sp>
      <p:pic>
        <p:nvPicPr>
          <p:cNvPr id="7" name="Picture 2" descr="https://www.stgeorges.nhs.uk/wp-content/uploads/2014/09/helipad-536x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84" y="1381574"/>
            <a:ext cx="6096000" cy="3248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Transport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7083" y="1316486"/>
            <a:ext cx="737325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7663" indent="-347663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Swaraj Mazda mini bus: Capacity of 20 seats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39027" y="3217857"/>
            <a:ext cx="809897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Each with capacity 11 for Physically challenged participants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31771" y="4995856"/>
            <a:ext cx="784497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7663" lvl="0" indent="-347663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Shuttle service  available for pick and drop from Dr. MCR HRDI  to Jubilee Hills Check Post and back</a:t>
            </a:r>
            <a:endParaRPr lang="en-IN" sz="2400" dirty="0">
              <a:solidFill>
                <a:schemeClr val="bg2">
                  <a:lumMod val="25000"/>
                </a:schemeClr>
              </a:solidFill>
              <a:latin typeface="Bell MT" pitchFamily="18" charset="0"/>
              <a:cs typeface="Andalus" pitchFamily="18" charset="-78"/>
            </a:endParaRPr>
          </a:p>
        </p:txBody>
      </p:sp>
      <p:pic>
        <p:nvPicPr>
          <p:cNvPr id="13" name="Picture 12" descr="C:\Users\Admin\Desktop\shinde\100_2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05" y="1077685"/>
            <a:ext cx="2623455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13" descr="C:\Users\Admin\Desktop\shinde\100_2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05" y="2652240"/>
            <a:ext cx="2623456" cy="1631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New folder (2)\DSC_79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05" y="4499429"/>
            <a:ext cx="2623456" cy="1741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Laundry Facilities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1771" y="1258429"/>
            <a:ext cx="7373258" cy="12618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7663" indent="-347663" algn="just">
              <a:buFont typeface="Arial" pitchFamily="34" charset="0"/>
              <a:buChar char="•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Room No G5 at Godavari</a:t>
            </a:r>
          </a:p>
          <a:p>
            <a:pPr marL="347663" indent="-347663" algn="just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Six Front loaded Washing Machines. </a:t>
            </a:r>
          </a:p>
          <a:p>
            <a:pPr marL="347663" indent="-347663" algn="just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Two top loaded washing machines.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02742" y="4284656"/>
            <a:ext cx="7765145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7663" indent="-347663" algn="just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Laundry collection &amp; delivery on payment basis and laundry persons will be available at Godavari residency near reception from </a:t>
            </a:r>
            <a:r>
              <a:rPr lang="en-US" sz="24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8:00 AM to 10:00 AM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Bell MT" pitchFamily="18" charset="0"/>
                <a:cs typeface="Andalus" pitchFamily="18" charset="-78"/>
              </a:rPr>
              <a:t>    Contact No 9063703296</a:t>
            </a:r>
          </a:p>
        </p:txBody>
      </p:sp>
      <p:pic>
        <p:nvPicPr>
          <p:cNvPr id="8" name="Picture 4" descr="http://media.askmebazaar.com/media/catalog/product/l/g/lg-f8091mdl2-washing-machine-2ndjuly15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6" y="1361297"/>
            <a:ext cx="1031443" cy="1534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6" descr="http://n3.sdlcdn.com/imgs/a/o/g/Haier-HWM-58-020-Top-SDL080264175-1-2a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566" y="1388235"/>
            <a:ext cx="1199225" cy="146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8" descr="http://www.stitchnfix.com/wp-content/uploads/book_coll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59" y="3381827"/>
            <a:ext cx="2485570" cy="2808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906034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Vehicle Parking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1771" y="1606772"/>
            <a:ext cx="7373258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7663" indent="-347663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Three stored building parking at Arjuna Arcade, capacity of 200 four wheelers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02742" y="4284656"/>
            <a:ext cx="776514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7663" indent="-347663">
              <a:buFont typeface="Arial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Two wheeler parking behind Admin block</a:t>
            </a:r>
          </a:p>
        </p:txBody>
      </p:sp>
      <p:pic>
        <p:nvPicPr>
          <p:cNvPr id="10" name="Picture 4" descr="http://3.imimg.com/data3/AX/MB/MY-2805728/two-wheeler-parking-shed-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3524740"/>
            <a:ext cx="2902857" cy="2353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1334628"/>
            <a:ext cx="2902858" cy="2044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8032206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Barber Shop </a:t>
            </a:r>
            <a:endParaRPr lang="en-US" b="1" dirty="0"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2573" y="4455901"/>
            <a:ext cx="6110515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Godavari Hostel,  Room No. C 35</a:t>
            </a:r>
          </a:p>
          <a:p>
            <a:endParaRPr lang="en-US" sz="2400" dirty="0">
              <a:solidFill>
                <a:schemeClr val="bg2">
                  <a:lumMod val="25000"/>
                </a:schemeClr>
              </a:solidFill>
              <a:latin typeface="Bell MT" pitchFamily="18" charset="0"/>
              <a:cs typeface="Andalus" pitchFamily="18" charset="-78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Timings: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Bell MT" pitchFamily="18" charset="0"/>
                <a:cs typeface="Andalus" pitchFamily="18" charset="-78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07:00am to 09:00am  (Morning) </a:t>
            </a:r>
          </a:p>
          <a:p>
            <a:r>
              <a:rPr lang="en-US" sz="2400" dirty="0">
                <a:solidFill>
                  <a:srgbClr val="00B0F0"/>
                </a:solidFill>
                <a:latin typeface="Bell MT" pitchFamily="18" charset="0"/>
                <a:cs typeface="Andalus" pitchFamily="18" charset="-78"/>
              </a:rPr>
              <a:t>			</a:t>
            </a:r>
            <a:r>
              <a:rPr lang="en-US" sz="2400" dirty="0">
                <a:solidFill>
                  <a:srgbClr val="0070C0"/>
                </a:solidFill>
                <a:latin typeface="Bell MT" pitchFamily="18" charset="0"/>
                <a:cs typeface="Andalus" pitchFamily="18" charset="-78"/>
              </a:rPr>
              <a:t>05:30pm to 09:00pm (Evening)</a:t>
            </a:r>
          </a:p>
        </p:txBody>
      </p:sp>
      <p:pic>
        <p:nvPicPr>
          <p:cNvPr id="5" name="Picture 2" descr="Image result for BARBER 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30063"/>
            <a:ext cx="3918859" cy="2353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dirty="0">
                <a:latin typeface="Algerian" pitchFamily="82" charset="0"/>
              </a:rPr>
              <a:t>Contact Details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466" y="4702630"/>
            <a:ext cx="1190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Bell MT" pitchFamily="18" charset="0"/>
                <a:cs typeface="Times New Roman" pitchFamily="18" charset="0"/>
              </a:rPr>
              <a:t>Please provide feedback regarding facilities &amp; catering to </a:t>
            </a:r>
            <a:r>
              <a:rPr lang="en-IN" sz="2400" b="1" dirty="0">
                <a:latin typeface="Bell MT" pitchFamily="18" charset="0"/>
                <a:cs typeface="Times New Roman" pitchFamily="18" charset="0"/>
                <a:hlinkClick r:id="rId2"/>
              </a:rPr>
              <a:t>facilitiesfeedback@mcrhrdi.gov.in</a:t>
            </a:r>
            <a:r>
              <a:rPr lang="en-IN" sz="2400" b="1" dirty="0">
                <a:latin typeface="Bell MT" pitchFamily="18" charset="0"/>
                <a:cs typeface="Times New Roman" pitchFamily="18" charset="0"/>
              </a:rPr>
              <a:t> 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073947"/>
              </p:ext>
            </p:extLst>
          </p:nvPr>
        </p:nvGraphicFramePr>
        <p:xfrm>
          <a:off x="1074056" y="986972"/>
          <a:ext cx="10130971" cy="3882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6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6862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ndalus" pitchFamily="18" charset="-78"/>
                          <a:cs typeface="Andalus" pitchFamily="18" charset="-78"/>
                        </a:rPr>
                        <a:t>Designation</a:t>
                      </a:r>
                      <a:endParaRPr lang="en-IN" sz="2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Contact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l"/>
                      <a:endParaRPr lang="en-I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400" dirty="0">
                        <a:solidFill>
                          <a:schemeClr val="bg2">
                            <a:lumMod val="5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 </a:t>
                      </a:r>
                      <a:r>
                        <a:rPr lang="nb-NO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Smt. J.V.S.Lakshmi</a:t>
                      </a:r>
                    </a:p>
                    <a:p>
                      <a:r>
                        <a:rPr lang="nb-NO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 </a:t>
                      </a:r>
                      <a:endParaRPr lang="en-IN"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Manager</a:t>
                      </a:r>
                      <a:r>
                        <a:rPr lang="en-IN" sz="24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 (</a:t>
                      </a:r>
                      <a:r>
                        <a:rPr lang="en-IN" sz="2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Facilities) </a:t>
                      </a:r>
                      <a:endParaRPr lang="en-I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b-NO" sz="2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ndalus" pitchFamily="18" charset="-78"/>
                          <a:ea typeface="+mn-ea"/>
                          <a:cs typeface="Andalus" pitchFamily="18" charset="-78"/>
                        </a:rPr>
                        <a:t>9490189761</a:t>
                      </a:r>
                      <a:endParaRPr lang="en-IN" sz="240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Andalus" pitchFamily="18" charset="-78"/>
                        <a:ea typeface="+mn-ea"/>
                        <a:cs typeface="Andalus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Sri Mahesh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Facilities Executive</a:t>
                      </a:r>
                      <a:r>
                        <a:rPr lang="en-IN" sz="2400" kern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ndalus" pitchFamily="18" charset="-78"/>
                          <a:cs typeface="Andalus" pitchFamily="18" charset="-78"/>
                        </a:rPr>
                        <a:t> </a:t>
                      </a:r>
                      <a:endParaRPr lang="en-IN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8106966617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Sri </a:t>
                      </a:r>
                      <a:r>
                        <a:rPr lang="en-IN" sz="24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Nagaraj</a:t>
                      </a:r>
                      <a:endParaRPr lang="en-IN"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Facilities Executive</a:t>
                      </a:r>
                      <a:endParaRPr lang="en-IN"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ndalus" pitchFamily="18" charset="-78"/>
                          <a:cs typeface="Andalus" pitchFamily="18" charset="-78"/>
                        </a:rPr>
                        <a:t>9677757539</a:t>
                      </a:r>
                      <a:endParaRPr lang="en-IN" sz="2400" dirty="0">
                        <a:solidFill>
                          <a:schemeClr val="bg2">
                            <a:lumMod val="5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Sri </a:t>
                      </a:r>
                      <a:r>
                        <a:rPr lang="en-IN" sz="24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Srinivas</a:t>
                      </a:r>
                      <a:endParaRPr lang="en-IN"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Sports</a:t>
                      </a:r>
                      <a:r>
                        <a:rPr lang="en-IN" sz="24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 In charge </a:t>
                      </a:r>
                      <a:endParaRPr lang="en-I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Andalus" pitchFamily="18" charset="-78"/>
                          <a:cs typeface="Andalus" pitchFamily="18" charset="-78"/>
                        </a:rPr>
                        <a:t>9705539957</a:t>
                      </a:r>
                      <a:endParaRPr lang="en-IN" sz="2400" dirty="0">
                        <a:solidFill>
                          <a:schemeClr val="bg2">
                            <a:lumMod val="5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N" sz="2400" dirty="0">
                        <a:solidFill>
                          <a:schemeClr val="bg2">
                            <a:lumMod val="1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l"/>
                      <a:endParaRPr lang="en-IN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2400" dirty="0">
                        <a:solidFill>
                          <a:schemeClr val="bg2">
                            <a:lumMod val="50000"/>
                          </a:schemeClr>
                        </a:solidFill>
                        <a:latin typeface="Andalus" pitchFamily="18" charset="-78"/>
                        <a:cs typeface="Andalus" pitchFamily="18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20550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29" y="777646"/>
            <a:ext cx="7402285" cy="4876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927771" y="1"/>
            <a:ext cx="2169408" cy="99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mage result for namaskar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31" y="406171"/>
            <a:ext cx="3095625" cy="56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1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dirty="0">
                <a:latin typeface="Algerian" pitchFamily="82" charset="0"/>
                <a:cs typeface="Arial" pitchFamily="34" charset="0"/>
              </a:rPr>
              <a:t>Advantage  Dr.MCR HRDIT</a:t>
            </a:r>
            <a:endParaRPr lang="en-IN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654" y="1196753"/>
            <a:ext cx="6350660" cy="3680048"/>
          </a:xfrm>
        </p:spPr>
        <p:txBody>
          <a:bodyPr>
            <a:normAutofit/>
          </a:bodyPr>
          <a:lstStyle/>
          <a:p>
            <a:r>
              <a:rPr lang="en-IN" sz="2800" b="1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Unique advantage in view of multiplicity of CTIs and other National Institutes.</a:t>
            </a:r>
          </a:p>
          <a:p>
            <a:pPr marL="457200" lvl="1" indent="-457200">
              <a:buClr>
                <a:schemeClr val="bg2">
                  <a:lumMod val="25000"/>
                </a:schemeClr>
              </a:buClr>
              <a:buSzPct val="125000"/>
              <a:buFont typeface="Arial" pitchFamily="34" charset="0"/>
              <a:buChar char="•"/>
            </a:pPr>
            <a:r>
              <a:rPr lang="en-IN" sz="2800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Faculty drawn from Institutions like ISB, IIIT, ASCI, University of Hyderabad, NALSAR etc.</a:t>
            </a:r>
          </a:p>
          <a:p>
            <a:pPr marL="457200" lvl="1" indent="-457200">
              <a:buClr>
                <a:schemeClr val="bg2">
                  <a:lumMod val="25000"/>
                </a:schemeClr>
              </a:buClr>
              <a:buSzPct val="125000"/>
              <a:buFont typeface="Arial" pitchFamily="34" charset="0"/>
              <a:buChar char="•"/>
            </a:pPr>
            <a:r>
              <a:rPr lang="en-IN" sz="2800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Collaboration with National Institutes like NIRD, SVPNPA, etc.</a:t>
            </a:r>
          </a:p>
          <a:p>
            <a:endParaRPr lang="en-IN" dirty="0"/>
          </a:p>
        </p:txBody>
      </p:sp>
      <p:pic>
        <p:nvPicPr>
          <p:cNvPr id="4" name="Picture 3" descr="C:\Users\subbarao\Desktop\ATI 2017\1363433230-8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412" y="1111019"/>
            <a:ext cx="2845211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ubbarao\Desktop\ATI 2017\Bl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82" y="2493377"/>
            <a:ext cx="2191112" cy="1259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bbarao\Desktop\ATI 2017\NKN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55" y="3154995"/>
            <a:ext cx="2846525" cy="1324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subbarao\Desktop\ATI 2017\download-(1)_54rFkSz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11" y="4864245"/>
            <a:ext cx="2832100" cy="771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631856" y="1"/>
            <a:ext cx="2465324" cy="1132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6" y="4383313"/>
            <a:ext cx="3632653" cy="16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Image result for nalsar universit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nalsar university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Image result for nalsar university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412" y="4720129"/>
            <a:ext cx="2857500" cy="149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9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152400"/>
            <a:ext cx="10153650" cy="1143000"/>
          </a:xfrm>
        </p:spPr>
        <p:txBody>
          <a:bodyPr vert="horz" anchor="ctr">
            <a:normAutofit/>
          </a:bodyPr>
          <a:lstStyle/>
          <a:p>
            <a:pPr algn="ctr"/>
            <a:r>
              <a:rPr lang="en-IN" sz="4000" dirty="0">
                <a:latin typeface="Algerian" pitchFamily="82" charset="0"/>
                <a:cs typeface="Arial" pitchFamily="34" charset="0"/>
              </a:rPr>
              <a:t>Advantage </a:t>
            </a:r>
            <a:r>
              <a:rPr lang="en-IN" sz="4000" dirty="0" err="1">
                <a:latin typeface="Algerian" pitchFamily="82" charset="0"/>
                <a:cs typeface="Arial" pitchFamily="34" charset="0"/>
              </a:rPr>
              <a:t>Dr.</a:t>
            </a:r>
            <a:r>
              <a:rPr lang="en-IN" sz="4000" dirty="0">
                <a:latin typeface="Algerian" pitchFamily="82" charset="0"/>
                <a:cs typeface="Arial" pitchFamily="34" charset="0"/>
              </a:rPr>
              <a:t> MCR HRDIT…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258" y="1181100"/>
            <a:ext cx="6212113" cy="5016500"/>
          </a:xfrm>
        </p:spPr>
        <p:txBody>
          <a:bodyPr>
            <a:normAutofit fontScale="92500"/>
          </a:bodyPr>
          <a:lstStyle/>
          <a:p>
            <a: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IN" sz="3000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Well equipped classrooms 15, Auditorium, Conference halls  04 </a:t>
            </a:r>
          </a:p>
          <a:p>
            <a: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IN" sz="3000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Residential facility for over 900 trainees</a:t>
            </a:r>
          </a:p>
          <a:p>
            <a: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IN" sz="3000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15 suites in guest house, 50 staff quarters</a:t>
            </a:r>
          </a:p>
          <a:p>
            <a: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IN" sz="3000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        enabled campus, linked to National Knowledge Network</a:t>
            </a:r>
          </a:p>
          <a:p>
            <a: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IN" sz="3000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Video conferencing facility</a:t>
            </a:r>
          </a:p>
          <a:p>
            <a: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</a:pPr>
            <a:r>
              <a:rPr lang="en-IN" sz="3000" dirty="0">
                <a:solidFill>
                  <a:srgbClr val="002060"/>
                </a:solidFill>
                <a:latin typeface="Bell MT" pitchFamily="18" charset="0"/>
                <a:ea typeface="Arial Unicode MS" panose="020B0604020202020204" pitchFamily="34" charset="-128"/>
                <a:cs typeface="Andalus" pitchFamily="18" charset="-78"/>
              </a:rPr>
              <a:t>Excellent sports and recreational facilities, including swimming pool</a:t>
            </a:r>
          </a:p>
        </p:txBody>
      </p:sp>
      <p:pic>
        <p:nvPicPr>
          <p:cNvPr id="4" name="Picture 2" descr="C:\Users\subbarao\Downloads\fac_5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56" y="2384138"/>
            <a:ext cx="2976328" cy="1149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C:\Users\subbarao\Downloads\fac_17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414" y="1130604"/>
            <a:ext cx="2976325" cy="1156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C:\Users\subbarao\Downloads\fac_10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961" y="3663628"/>
            <a:ext cx="2976329" cy="1122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6" descr="C:\Users\subbarao\Desktop\ATI 2017\IMG_53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556" y="4924774"/>
            <a:ext cx="2976331" cy="134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11" y="3866824"/>
            <a:ext cx="645968" cy="40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631856" y="1"/>
            <a:ext cx="2465324" cy="1132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</p:spTree>
    <p:extLst>
      <p:ext uri="{BB962C8B-B14F-4D97-AF65-F5344CB8AC3E}">
        <p14:creationId xmlns:p14="http://schemas.microsoft.com/office/powerpoint/2010/main" val="16023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97280" y="1190170"/>
            <a:ext cx="10058400" cy="219165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lgerian" pitchFamily="82" charset="0"/>
              </a:rPr>
              <a:t>       Facilities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87137" y="3715392"/>
            <a:ext cx="10058400" cy="42118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2060"/>
                </a:solidFill>
                <a:latin typeface="Bell MT" pitchFamily="18" charset="0"/>
              </a:rPr>
              <a:t>Glimpses of the Institute</a:t>
            </a: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031329" y="0"/>
            <a:ext cx="3065851" cy="140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9657" y="5704118"/>
            <a:ext cx="644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Administrative Block of the Institute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Administrative Block</a:t>
            </a:r>
          </a:p>
        </p:txBody>
      </p:sp>
      <p:pic>
        <p:nvPicPr>
          <p:cNvPr id="5" name="Picture 4" descr="IMG_5273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0" y="1219201"/>
            <a:ext cx="10742343" cy="4194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442215" y="1"/>
            <a:ext cx="2654965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9657" y="5704118"/>
            <a:ext cx="644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Dasaradhi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Andalus" pitchFamily="18" charset="-78"/>
                <a:cs typeface="Andalus" pitchFamily="18" charset="-78"/>
              </a:rPr>
              <a:t> Auditorium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96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lgerian" pitchFamily="82" charset="0"/>
              </a:rPr>
              <a:t>Auditorium</a:t>
            </a:r>
          </a:p>
        </p:txBody>
      </p:sp>
      <p:pic>
        <p:nvPicPr>
          <p:cNvPr id="2051" name="Picture 3" descr="C:\Users\User\Desktop\New folder\HRDI@MCR 2 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743" y="1140580"/>
            <a:ext cx="8539842" cy="4261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Marri </a:t>
            </a:r>
            <a:r>
              <a:rPr lang="en-US" dirty="0" err="1"/>
              <a:t>Chann</a:t>
            </a:r>
            <a:r>
              <a:rPr lang="en-US" dirty="0"/>
              <a:t> Reddy Human Resource Development Institute of Telangana (MCRHRDIT)</a:t>
            </a:r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lum bright="10000" contrast="10000"/>
          </a:blip>
          <a:stretch>
            <a:fillRect/>
          </a:stretch>
        </p:blipFill>
        <p:spPr>
          <a:xfrm>
            <a:off x="9695070" y="1"/>
            <a:ext cx="2402110" cy="110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13481</TotalTime>
  <Words>1864</Words>
  <Application>Microsoft Office PowerPoint</Application>
  <PresentationFormat>Widescreen</PresentationFormat>
  <Paragraphs>238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 Unicode MS</vt:lpstr>
      <vt:lpstr>Algerian</vt:lpstr>
      <vt:lpstr>Andalus</vt:lpstr>
      <vt:lpstr>Arial</vt:lpstr>
      <vt:lpstr>Bell MT</vt:lpstr>
      <vt:lpstr>Calibri</vt:lpstr>
      <vt:lpstr>Calibri Light</vt:lpstr>
      <vt:lpstr>Cambria</vt:lpstr>
      <vt:lpstr>Times New Roman</vt:lpstr>
      <vt:lpstr>Wingdings</vt:lpstr>
      <vt:lpstr>Retrospect</vt:lpstr>
      <vt:lpstr>PowerPoint Presentation</vt:lpstr>
      <vt:lpstr>About the Institute</vt:lpstr>
      <vt:lpstr>PowerPoint Presentation</vt:lpstr>
      <vt:lpstr>           MCR HRDI OPERATES THROUGH VARIOUS CENTRES</vt:lpstr>
      <vt:lpstr>Advantage  Dr.MCR HRDIT</vt:lpstr>
      <vt:lpstr>Advantage Dr. MCR HRDIT…</vt:lpstr>
      <vt:lpstr>       Facilities</vt:lpstr>
      <vt:lpstr>Administrative Block</vt:lpstr>
      <vt:lpstr>Auditorium</vt:lpstr>
      <vt:lpstr>Lecture Halls</vt:lpstr>
      <vt:lpstr>PowerPoint Presentation</vt:lpstr>
      <vt:lpstr>State of the Art Computer Labs</vt:lpstr>
      <vt:lpstr> Conference Halls</vt:lpstr>
      <vt:lpstr>Shravana Kumar Hall</vt:lpstr>
      <vt:lpstr>Kautilya Hall</vt:lpstr>
      <vt:lpstr>Library</vt:lpstr>
      <vt:lpstr>Major Lawns  for  open air functions</vt:lpstr>
      <vt:lpstr>Ramadasu Rangasthali (i.e.) Admin Block</vt:lpstr>
      <vt:lpstr>nandanavanam Lawn</vt:lpstr>
      <vt:lpstr>Vivekananda Lawns</vt:lpstr>
      <vt:lpstr>Accommodation facilities</vt:lpstr>
      <vt:lpstr>     Godavari Residency </vt:lpstr>
      <vt:lpstr>Manjeera Guest House</vt:lpstr>
      <vt:lpstr>Manjeera Guest House</vt:lpstr>
      <vt:lpstr> Tungabhadra Hostel</vt:lpstr>
      <vt:lpstr>Vivekananda Centre</vt:lpstr>
      <vt:lpstr>Sports</vt:lpstr>
      <vt:lpstr>Sports...</vt:lpstr>
      <vt:lpstr>Sports...</vt:lpstr>
      <vt:lpstr>Sports...</vt:lpstr>
      <vt:lpstr>Sports...</vt:lpstr>
      <vt:lpstr>Canteen &amp; Dining</vt:lpstr>
      <vt:lpstr>Canteen &amp; Dining</vt:lpstr>
      <vt:lpstr> Akshara hall (Multipurpose)</vt:lpstr>
      <vt:lpstr>Tungabhadra :  </vt:lpstr>
      <vt:lpstr>Godavari :  Ruchi </vt:lpstr>
      <vt:lpstr>Medical Dispensary </vt:lpstr>
      <vt:lpstr>Public Amenities </vt:lpstr>
      <vt:lpstr>Quarters</vt:lpstr>
      <vt:lpstr>Helipad</vt:lpstr>
      <vt:lpstr>Transport</vt:lpstr>
      <vt:lpstr>Laundry Facilities</vt:lpstr>
      <vt:lpstr>Vehicle Parking</vt:lpstr>
      <vt:lpstr>Barber Shop </vt:lpstr>
      <vt:lpstr>Contact Details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Ravi Siriki</dc:creator>
  <cp:lastModifiedBy>Prabhakar</cp:lastModifiedBy>
  <cp:revision>554</cp:revision>
  <dcterms:created xsi:type="dcterms:W3CDTF">2017-04-26T05:30:59Z</dcterms:created>
  <dcterms:modified xsi:type="dcterms:W3CDTF">2024-04-26T09:49:18Z</dcterms:modified>
</cp:coreProperties>
</file>